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  <p:sldMasterId id="214748368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Roboto Black"/>
      <p:bold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331B13-5F34-41E9-BFAF-FABAB22E19F3}">
  <a:tblStyle styleId="{6E331B13-5F34-41E9-BFAF-FABAB22E19F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11" Type="http://schemas.openxmlformats.org/officeDocument/2006/relationships/slide" Target="slides/slide3.xml"/><Relationship Id="rId33" Type="http://schemas.openxmlformats.org/officeDocument/2006/relationships/font" Target="fonts/Roboto-bold.fntdata"/><Relationship Id="rId10" Type="http://schemas.openxmlformats.org/officeDocument/2006/relationships/slide" Target="slides/slide2.xml"/><Relationship Id="rId32" Type="http://schemas.openxmlformats.org/officeDocument/2006/relationships/font" Target="fonts/Roboto-regular.fntdata"/><Relationship Id="rId13" Type="http://schemas.openxmlformats.org/officeDocument/2006/relationships/slide" Target="slides/slide5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4.xml"/><Relationship Id="rId34" Type="http://schemas.openxmlformats.org/officeDocument/2006/relationships/font" Target="fonts/Roboto-italic.fntdata"/><Relationship Id="rId15" Type="http://schemas.openxmlformats.org/officeDocument/2006/relationships/slide" Target="slides/slide7.xml"/><Relationship Id="rId37" Type="http://schemas.openxmlformats.org/officeDocument/2006/relationships/font" Target="fonts/RobotoMedium-bold.fntdata"/><Relationship Id="rId14" Type="http://schemas.openxmlformats.org/officeDocument/2006/relationships/slide" Target="slides/slide6.xml"/><Relationship Id="rId36" Type="http://schemas.openxmlformats.org/officeDocument/2006/relationships/font" Target="fonts/RobotoMedium-regular.fntdata"/><Relationship Id="rId17" Type="http://schemas.openxmlformats.org/officeDocument/2006/relationships/slide" Target="slides/slide9.xml"/><Relationship Id="rId39" Type="http://schemas.openxmlformats.org/officeDocument/2006/relationships/font" Target="fonts/RobotoMedium-boldItalic.fntdata"/><Relationship Id="rId16" Type="http://schemas.openxmlformats.org/officeDocument/2006/relationships/slide" Target="slides/slide8.xml"/><Relationship Id="rId38" Type="http://schemas.openxmlformats.org/officeDocument/2006/relationships/font" Target="fonts/RobotoMedium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851ed3f69_0_91:notes"/>
          <p:cNvSpPr/>
          <p:nvPr>
            <p:ph idx="2" type="sldImg"/>
          </p:nvPr>
        </p:nvSpPr>
        <p:spPr>
          <a:xfrm>
            <a:off x="365125" y="674688"/>
            <a:ext cx="6003900" cy="337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1851ed3f69_0_91:notes"/>
          <p:cNvSpPr txBox="1"/>
          <p:nvPr>
            <p:ph idx="1" type="body"/>
          </p:nvPr>
        </p:nvSpPr>
        <p:spPr>
          <a:xfrm>
            <a:off x="673331" y="4278041"/>
            <a:ext cx="53865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89850" lIns="89850" spcFirstLastPara="1" rIns="89850" wrap="square" tIns="89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400"/>
              <a:t>The team is lead by HW, KW, and Carol Eddy-Dilek at SRNL</a:t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851ed3f69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851ed3f69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figure = historical 1950-2006; right figures = 2007-2099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Granularity/Variability within each region → site-level assessment is important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851ed3f69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851ed3f69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Variability</a:t>
            </a:r>
            <a:r>
              <a:rPr lang="en">
                <a:solidFill>
                  <a:schemeClr val="dk1"/>
                </a:solidFill>
              </a:rPr>
              <a:t> within each region, and changes over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Clearly temperature is increasing…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851ed3f69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851ed3f69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few sites in NM, TX and CO are getting drier, northeast regions are projected to increase more significantly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Dry gets drier, wet gets wetter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851ed3f69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851ed3f69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changes are not significant at the regional distribution level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851ed3f69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851ed3f69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Extreme precipitation </a:t>
            </a:r>
            <a:r>
              <a:rPr lang="en">
                <a:solidFill>
                  <a:schemeClr val="dk1"/>
                </a:solidFill>
              </a:rPr>
              <a:t>could lead to flooding, erosion,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851ed3f69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851ed3f69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 still remember the annual total precipitation plots in the previous two slides, you might recall that their changes is only 10-20%, while the change of extreme precipitation is greater than annual average precipitation…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851ed3f69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851ed3f69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got a chance to evaluate the drought index, SPEI, which takse into account both…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we used an e</a:t>
            </a:r>
            <a:r>
              <a:rPr lang="en"/>
              <a:t>xternal datasets from our collaborators,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this dataset, we also demonstrate that our tool has the capability to utilize and analyze external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851ed3f69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851ed3f69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Wetter in the northeast sites, and drier in the southwest sites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SPEI, RCP8.5 is drier than RCP2.6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 gets drier, wet get wetter, …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851ed3f69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851ed3f69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851ed3f69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851ed3f69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climate tool is also able to provide aggregated </a:t>
            </a:r>
            <a:r>
              <a:rPr lang="en"/>
              <a:t>climate</a:t>
            </a:r>
            <a:r>
              <a:rPr lang="en"/>
              <a:t> database for </a:t>
            </a:r>
            <a:r>
              <a:rPr lang="en"/>
              <a:t>individual</a:t>
            </a:r>
            <a:r>
              <a:rPr lang="en"/>
              <a:t> nuclear site, that we will hand off to site management and stakeholders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 example of at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this dataset, we are able to quantify the risk index of each climate metrics by </a:t>
            </a:r>
            <a:r>
              <a:rPr lang="en"/>
              <a:t>statistical</a:t>
            </a:r>
            <a:r>
              <a:rPr lang="en"/>
              <a:t> calculation,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851ed3f6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851ed3f6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to give a few background of the recent needs of the climate </a:t>
            </a:r>
            <a:r>
              <a:rPr lang="en"/>
              <a:t>resilience</a:t>
            </a:r>
            <a:r>
              <a:rPr lang="en"/>
              <a:t> development and assessment to nuclear waste sites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one of the Government Accountability Office reports, they urge that DOE needs to better plan for post-cleanup challenges facing sites, and address the effect of climate changes on LM’s sites,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requests have been assigned to EPA as well, to manage risks from climate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DOE national lab, We need to develop tool to satisfy the GAO’s requirement to develop climate resilience plan for waste sites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851ed3f69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851ed3f69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tool is also able to generate different kinds of visualization for different climate variables,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 with moving average,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Barplots…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851ed3f69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851ed3f69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851ed3f69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851ed3f69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these principle, DOE is requesting CARP (...), and VARP (...) work for each LM and EM sites,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e are developing tools to help site managers to complete their VARP requirement.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851ed3f69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851ed3f69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funded by DOE EM and LM offices to complete a climate resilience assessment to nuclear waste sites,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collected institution knowledge from site manager,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</a:t>
            </a:r>
            <a:r>
              <a:rPr lang="en">
                <a:solidFill>
                  <a:schemeClr val="dk1"/>
                </a:solidFill>
              </a:rPr>
              <a:t>parallel</a:t>
            </a:r>
            <a:r>
              <a:rPr lang="en">
                <a:solidFill>
                  <a:schemeClr val="dk1"/>
                </a:solidFill>
              </a:rPr>
              <a:t>, we develop the tool for climate change analysis,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methodology is required to be consistent with USGCRP,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we also developed open-source climate tools in python, with complete transparency in data to visualization, and the </a:t>
            </a:r>
            <a:r>
              <a:rPr lang="en">
                <a:solidFill>
                  <a:schemeClr val="dk1"/>
                </a:solidFill>
              </a:rPr>
              <a:t>capabilities</a:t>
            </a:r>
            <a:r>
              <a:rPr lang="en">
                <a:solidFill>
                  <a:schemeClr val="dk1"/>
                </a:solidFill>
              </a:rPr>
              <a:t> of instant </a:t>
            </a:r>
            <a:r>
              <a:rPr lang="en">
                <a:solidFill>
                  <a:schemeClr val="dk1"/>
                </a:solidFill>
              </a:rPr>
              <a:t>updates</a:t>
            </a:r>
            <a:r>
              <a:rPr lang="en">
                <a:solidFill>
                  <a:schemeClr val="dk1"/>
                </a:solidFill>
              </a:rPr>
              <a:t> as more data/information are acquired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851ed3f69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851ed3f69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left, we developed tool with google earth engine to automate downloading climate data at the waste site,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right, data analytics, </a:t>
            </a:r>
            <a:r>
              <a:rPr lang="en"/>
              <a:t>calculating</a:t>
            </a:r>
            <a:r>
              <a:rPr lang="en"/>
              <a:t> climate metrics, generate visualizations </a:t>
            </a:r>
            <a:r>
              <a:rPr lang="en"/>
              <a:t>and come up with vulnerability ranking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also able to integrated with ML models to compute vulnerability probabilities,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86afd89e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86afd89e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Download, visualization Examples,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851ed3f69_0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851ed3f69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</a:t>
            </a:r>
            <a:r>
              <a:rPr lang="en"/>
              <a:t>e datasets we are using </a:t>
            </a:r>
            <a:r>
              <a:rPr lang="en"/>
              <a:t>is CMIP5, …, which </a:t>
            </a:r>
            <a:r>
              <a:rPr lang="en"/>
              <a:t>are the same as used for the USGCRP 4th NCA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CMIP5 is an </a:t>
            </a:r>
            <a:r>
              <a:rPr lang="en"/>
              <a:t>ensemble GCMs developed by more than 10 international research instututes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projected scenarios, RCP4.5, RCP 8.5, …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851ed3f69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851ed3f69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worth noting that we are keeping our assessment consistent with the USGCRP, which serves,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the same climate scenarios and datasets,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the same regional </a:t>
            </a:r>
            <a:r>
              <a:rPr lang="en"/>
              <a:t>approaches</a:t>
            </a:r>
            <a:r>
              <a:rPr lang="en"/>
              <a:t> to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851ed3f69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851ed3f69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an application, we applied our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ore r</a:t>
            </a:r>
            <a:r>
              <a:rPr lang="en"/>
              <a:t>ecently, we extend assessment work to the EM sites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next few slides, you are going to see the changes of </a:t>
            </a:r>
            <a:r>
              <a:rPr lang="en"/>
              <a:t>climate</a:t>
            </a:r>
            <a:r>
              <a:rPr lang="en"/>
              <a:t> variables over the 102 LM sites,...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9.jpg"/><Relationship Id="rId5" Type="http://schemas.openxmlformats.org/officeDocument/2006/relationships/image" Target="../media/image14.jpg"/><Relationship Id="rId6" Type="http://schemas.openxmlformats.org/officeDocument/2006/relationships/image" Target="../media/image13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2.jpg"/><Relationship Id="rId5" Type="http://schemas.openxmlformats.org/officeDocument/2006/relationships/image" Target="../media/image16.jpg"/><Relationship Id="rId6" Type="http://schemas.openxmlformats.org/officeDocument/2006/relationships/image" Target="../media/image18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42505" l="0" r="497" t="7547"/>
          <a:stretch/>
        </p:blipFill>
        <p:spPr>
          <a:xfrm>
            <a:off x="0" y="1"/>
            <a:ext cx="9144000" cy="43223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0" y="2768975"/>
            <a:ext cx="9144000" cy="1553400"/>
          </a:xfrm>
          <a:prstGeom prst="rect">
            <a:avLst/>
          </a:prstGeom>
          <a:solidFill>
            <a:srgbClr val="003366"/>
          </a:solidFill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1951325" y="2997725"/>
            <a:ext cx="69771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Earth &amp; Environmental Sciences Area </a:t>
            </a:r>
            <a:endParaRPr b="0" i="0" sz="30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Susan Hubbard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Associate Laboratory Director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4500" y="4413050"/>
            <a:ext cx="2563776" cy="6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350" y="4470139"/>
            <a:ext cx="2920500" cy="5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2" name="Google Shape;92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Black"/>
              <a:buNone/>
              <a:defRPr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b="1" sz="2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311700" y="845050"/>
            <a:ext cx="3806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1pPr>
            <a:lvl2pPr indent="-2857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indent="-2857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indent="-2857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indent="-2857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indent="-2857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indent="-2857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indent="-2857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 amt="50000"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56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indent="-2857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indent="-2857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indent="-2857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indent="-2857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indent="-2857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indent="-2857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indent="-2857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143" name="Google Shape;143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indent="-2857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indent="-2857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indent="-2857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indent="-2857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indent="-2857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indent="-2857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indent="-2857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 amt="50000"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b of future">
  <p:cSld name="lab of futur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 amt="51000"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 rotWithShape="1">
          <a:blip r:embed="rId2">
            <a:alphaModFix/>
          </a:blip>
          <a:srcRect b="42505" l="0" r="497" t="7547"/>
          <a:stretch/>
        </p:blipFill>
        <p:spPr>
          <a:xfrm>
            <a:off x="0" y="1"/>
            <a:ext cx="9144000" cy="4322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/>
          <p:nvPr/>
        </p:nvSpPr>
        <p:spPr>
          <a:xfrm>
            <a:off x="0" y="2768975"/>
            <a:ext cx="9144000" cy="1553400"/>
          </a:xfrm>
          <a:prstGeom prst="rect">
            <a:avLst/>
          </a:prstGeom>
          <a:solidFill>
            <a:srgbClr val="003366"/>
          </a:solidFill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1951325" y="2997725"/>
            <a:ext cx="69771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Earth &amp; Environmental Sciences Area </a:t>
            </a:r>
            <a:endParaRPr b="0" i="0" sz="30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Susan Hubbard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Associate Laboratory Director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4500" y="4413050"/>
            <a:ext cx="2563776" cy="6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350" y="4470139"/>
            <a:ext cx="2920500" cy="5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pic>
        <p:nvPicPr>
          <p:cNvPr id="158" name="Google Shape;15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 rotWithShape="1">
          <a:blip r:embed="rId3">
            <a:alphaModFix amt="49000"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/>
          <p:cNvPicPr preferRelativeResize="0"/>
          <p:nvPr/>
        </p:nvPicPr>
        <p:blipFill rotWithShape="1">
          <a:blip r:embed="rId3">
            <a:alphaModFix amt="50000"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mful Algal Bloom, Wildfire, Soil">
  <p:cSld name="Harmful Algal Bloom, Wildfire, Soil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 rotWithShape="1">
          <a:blip r:embed="rId3">
            <a:alphaModFix amt="50000"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4"/>
          <p:cNvPicPr preferRelativeResize="0"/>
          <p:nvPr/>
        </p:nvPicPr>
        <p:blipFill rotWithShape="1">
          <a:blip r:embed="rId4">
            <a:alphaModFix/>
          </a:blip>
          <a:srcRect b="27128" l="25378" r="4124" t="25830"/>
          <a:stretch/>
        </p:blipFill>
        <p:spPr>
          <a:xfrm>
            <a:off x="0" y="675675"/>
            <a:ext cx="3044956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4"/>
          <p:cNvPicPr preferRelativeResize="0"/>
          <p:nvPr/>
        </p:nvPicPr>
        <p:blipFill rotWithShape="1">
          <a:blip r:embed="rId5">
            <a:alphaModFix/>
          </a:blip>
          <a:srcRect b="5075" l="4400" r="-278" t="41096"/>
          <a:stretch/>
        </p:blipFill>
        <p:spPr>
          <a:xfrm>
            <a:off x="3044943" y="675676"/>
            <a:ext cx="3054100" cy="114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4"/>
          <p:cNvPicPr preferRelativeResize="0"/>
          <p:nvPr/>
        </p:nvPicPr>
        <p:blipFill rotWithShape="1">
          <a:blip r:embed="rId6">
            <a:alphaModFix/>
          </a:blip>
          <a:srcRect b="20927" l="33753" r="2547" t="43304"/>
          <a:stretch/>
        </p:blipFill>
        <p:spPr>
          <a:xfrm>
            <a:off x="6089679" y="675675"/>
            <a:ext cx="3054094" cy="114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4"/>
          <p:cNvSpPr txBox="1"/>
          <p:nvPr/>
        </p:nvSpPr>
        <p:spPr>
          <a:xfrm>
            <a:off x="0" y="1826702"/>
            <a:ext cx="3045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add text</a:t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3049500" y="1826702"/>
            <a:ext cx="3045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add text</a:t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6099000" y="1826702"/>
            <a:ext cx="3045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add text</a:t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311700" y="117325"/>
            <a:ext cx="8345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Click to add header</a:t>
            </a:r>
            <a:endParaRPr b="1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od, drought, water quality">
  <p:cSld name="Flood, drought, water qualit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5"/>
          <p:cNvPicPr preferRelativeResize="0"/>
          <p:nvPr/>
        </p:nvPicPr>
        <p:blipFill rotWithShape="1">
          <a:blip r:embed="rId3">
            <a:alphaModFix amt="50000"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5"/>
          <p:cNvSpPr txBox="1"/>
          <p:nvPr/>
        </p:nvSpPr>
        <p:spPr>
          <a:xfrm>
            <a:off x="0" y="1826702"/>
            <a:ext cx="3045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add text</a:t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8" name="Google Shape;178;p35"/>
          <p:cNvSpPr txBox="1"/>
          <p:nvPr/>
        </p:nvSpPr>
        <p:spPr>
          <a:xfrm>
            <a:off x="3049500" y="1826702"/>
            <a:ext cx="3045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add text</a:t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9" name="Google Shape;179;p35"/>
          <p:cNvSpPr txBox="1"/>
          <p:nvPr/>
        </p:nvSpPr>
        <p:spPr>
          <a:xfrm>
            <a:off x="6099000" y="1826702"/>
            <a:ext cx="3045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add text</a:t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0" name="Google Shape;180;p35"/>
          <p:cNvSpPr txBox="1"/>
          <p:nvPr/>
        </p:nvSpPr>
        <p:spPr>
          <a:xfrm>
            <a:off x="311700" y="117325"/>
            <a:ext cx="8345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Click to add header</a:t>
            </a:r>
            <a:endParaRPr b="1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4">
            <a:alphaModFix/>
          </a:blip>
          <a:srcRect b="18044" l="0" r="0" t="25566"/>
          <a:stretch/>
        </p:blipFill>
        <p:spPr>
          <a:xfrm>
            <a:off x="1" y="675676"/>
            <a:ext cx="3044950" cy="114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 rotWithShape="1">
          <a:blip r:embed="rId5">
            <a:alphaModFix/>
          </a:blip>
          <a:srcRect b="20970" l="0" r="0" t="20970"/>
          <a:stretch/>
        </p:blipFill>
        <p:spPr>
          <a:xfrm>
            <a:off x="3044944" y="675675"/>
            <a:ext cx="3054106" cy="114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 rotWithShape="1">
          <a:blip r:embed="rId6">
            <a:alphaModFix/>
          </a:blip>
          <a:srcRect b="21719" l="0" r="0" t="28372"/>
          <a:stretch/>
        </p:blipFill>
        <p:spPr>
          <a:xfrm>
            <a:off x="6089679" y="675676"/>
            <a:ext cx="3054094" cy="114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 level, urban heat, seismic ">
  <p:cSld name="sea level, urban heat, seismic 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 rotWithShape="1">
          <a:blip r:embed="rId3">
            <a:alphaModFix amt="50000"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 txBox="1"/>
          <p:nvPr/>
        </p:nvSpPr>
        <p:spPr>
          <a:xfrm>
            <a:off x="0" y="1826702"/>
            <a:ext cx="3045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add text</a:t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3049500" y="1826702"/>
            <a:ext cx="3045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add text</a:t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6099000" y="1826702"/>
            <a:ext cx="3045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add text</a:t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311700" y="117325"/>
            <a:ext cx="8345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Click to add header</a:t>
            </a:r>
            <a:endParaRPr b="1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4">
            <a:alphaModFix/>
          </a:blip>
          <a:srcRect b="33109" l="0" r="0" t="10580"/>
          <a:stretch/>
        </p:blipFill>
        <p:spPr>
          <a:xfrm>
            <a:off x="0" y="675675"/>
            <a:ext cx="304495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5">
            <a:alphaModFix/>
          </a:blip>
          <a:srcRect b="39715" l="0" r="0" t="4377"/>
          <a:stretch/>
        </p:blipFill>
        <p:spPr>
          <a:xfrm>
            <a:off x="3044943" y="675676"/>
            <a:ext cx="3054106" cy="114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 rotWithShape="1">
          <a:blip r:embed="rId6">
            <a:alphaModFix/>
          </a:blip>
          <a:srcRect b="33161" l="0" r="0" t="10700"/>
          <a:stretch/>
        </p:blipFill>
        <p:spPr>
          <a:xfrm>
            <a:off x="6089679" y="675675"/>
            <a:ext cx="3054100" cy="11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idx="1" type="body"/>
          </p:nvPr>
        </p:nvSpPr>
        <p:spPr>
          <a:xfrm>
            <a:off x="2961025" y="401275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96" name="Google Shape;19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7"/>
          <p:cNvPicPr preferRelativeResize="0"/>
          <p:nvPr/>
        </p:nvPicPr>
        <p:blipFill rotWithShape="1">
          <a:blip r:embed="rId3">
            <a:alphaModFix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None/>
              <a:defRPr sz="12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/>
        </p:txBody>
      </p:sp>
      <p:pic>
        <p:nvPicPr>
          <p:cNvPr id="200" name="Google Shape;20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402" y="4662751"/>
            <a:ext cx="1555873" cy="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 amt="51000"/>
          </a:blip>
          <a:srcRect b="75912" l="7510" r="0" t="0"/>
          <a:stretch/>
        </p:blipFill>
        <p:spPr>
          <a:xfrm>
            <a:off x="1" y="4662750"/>
            <a:ext cx="1816275" cy="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">
  <p:cSld name="normal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0" y="1"/>
            <a:ext cx="9144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-121525" y="0"/>
            <a:ext cx="9265500" cy="685800"/>
          </a:xfrm>
          <a:prstGeom prst="rect">
            <a:avLst/>
          </a:prstGeom>
          <a:solidFill>
            <a:srgbClr val="003366"/>
          </a:solidFill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56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Roboto"/>
              <a:buNone/>
              <a:defRPr b="1" i="0" sz="2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818175"/>
            <a:ext cx="8520600" cy="4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■"/>
              <a:defRPr b="0" i="1" sz="15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48.png"/><Relationship Id="rId5" Type="http://schemas.openxmlformats.org/officeDocument/2006/relationships/image" Target="../media/image28.png"/><Relationship Id="rId6" Type="http://schemas.openxmlformats.org/officeDocument/2006/relationships/image" Target="../media/image54.png"/><Relationship Id="rId7" Type="http://schemas.openxmlformats.org/officeDocument/2006/relationships/image" Target="../media/image46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0" y="2408100"/>
            <a:ext cx="9144000" cy="1935300"/>
          </a:xfrm>
          <a:prstGeom prst="rect">
            <a:avLst/>
          </a:prstGeom>
          <a:solidFill>
            <a:srgbClr val="043366"/>
          </a:solidFill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 of Climate Resilience Assessment Toolkits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Nuclear Waste Management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Zexuan Xu, Erica Woodburn, 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Haruko Wainwright (MIT), 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Ken Williams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Satyarth Praveen, Efthymios Nikolopoulos (FIT)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Emily Fabricatore (SRNL), Carol Eddy-Dilek (SRNL)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Average Temperature: All Sites</a:t>
            </a:r>
            <a:endParaRPr/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850" y="2644975"/>
            <a:ext cx="2936285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50" y="1180775"/>
            <a:ext cx="4438151" cy="243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75" y="3754700"/>
            <a:ext cx="3802700" cy="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6700" y="681450"/>
            <a:ext cx="3650400" cy="198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6700" y="3108375"/>
            <a:ext cx="3650388" cy="20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/>
        </p:nvSpPr>
        <p:spPr>
          <a:xfrm>
            <a:off x="643500" y="789625"/>
            <a:ext cx="39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Average over the past 56 years (1950-2006)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6745425" y="646250"/>
            <a:ext cx="2698500" cy="3105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RCP4.5 (2007-2100) 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RCP8.5 (2007-2100)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725" y="1381225"/>
            <a:ext cx="4174299" cy="22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9000" y="881650"/>
            <a:ext cx="3385225" cy="17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5350" y="3292025"/>
            <a:ext cx="3484748" cy="18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Average Temperature: Regional Changes</a:t>
            </a:r>
            <a:endParaRPr/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0" y="727975"/>
            <a:ext cx="2185600" cy="1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0"/>
          <p:cNvSpPr txBox="1"/>
          <p:nvPr/>
        </p:nvSpPr>
        <p:spPr>
          <a:xfrm>
            <a:off x="2699175" y="1038875"/>
            <a:ext cx="491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RCP8.5 based forecast of </a:t>
            </a:r>
            <a:r>
              <a:rPr i="1" lang="en">
                <a:latin typeface="Roboto Medium"/>
                <a:ea typeface="Roboto Medium"/>
                <a:cs typeface="Roboto Medium"/>
                <a:sym typeface="Roboto Medium"/>
              </a:rPr>
              <a:t>Regional Daily Maximum Temperature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changes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950" y="1591475"/>
            <a:ext cx="7274650" cy="32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232700" y="2138050"/>
            <a:ext cx="13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edium"/>
                <a:ea typeface="Roboto Medium"/>
                <a:cs typeface="Roboto Medium"/>
                <a:sym typeface="Roboto Medium"/>
              </a:rPr>
              <a:t>4th NCA Regional Map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Total Precipitation: All Sites</a:t>
            </a:r>
            <a:endParaRPr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50" y="1323700"/>
            <a:ext cx="4322600" cy="23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650" y="750625"/>
            <a:ext cx="3589176" cy="196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650" y="3177375"/>
            <a:ext cx="3589176" cy="196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609" y="2634485"/>
            <a:ext cx="3765525" cy="61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775" y="1515475"/>
            <a:ext cx="4114926" cy="217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500" y="926800"/>
            <a:ext cx="3405402" cy="17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8662" y="3358875"/>
            <a:ext cx="3405402" cy="17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050" y="3765075"/>
            <a:ext cx="3938197" cy="6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449488" y="926800"/>
            <a:ext cx="39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Average over the past 56 years (1950-2006)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8" name="Google Shape;348;p51"/>
          <p:cNvSpPr txBox="1"/>
          <p:nvPr>
            <p:ph idx="1" type="body"/>
          </p:nvPr>
        </p:nvSpPr>
        <p:spPr>
          <a:xfrm>
            <a:off x="6745425" y="646250"/>
            <a:ext cx="2698500" cy="3105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RCP4.5 (2007-2100) 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RCP8.5 (2007-2100)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Total Precipitation: Regional Changes</a:t>
            </a:r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0" y="727975"/>
            <a:ext cx="2185600" cy="1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/>
        </p:nvSpPr>
        <p:spPr>
          <a:xfrm>
            <a:off x="2478725" y="1170875"/>
            <a:ext cx="54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RCP8.5 based forecast of </a:t>
            </a:r>
            <a:r>
              <a:rPr i="1" lang="en">
                <a:latin typeface="Roboto Medium"/>
                <a:ea typeface="Roboto Medium"/>
                <a:cs typeface="Roboto Medium"/>
                <a:sym typeface="Roboto Medium"/>
              </a:rPr>
              <a:t>Annual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i="1" lang="en">
                <a:latin typeface="Roboto Medium"/>
                <a:ea typeface="Roboto Medium"/>
                <a:cs typeface="Roboto Medium"/>
                <a:sym typeface="Roboto Medium"/>
              </a:rPr>
              <a:t>Regional Precipitation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changes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175" y="1571075"/>
            <a:ext cx="7216124" cy="3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2"/>
          <p:cNvSpPr txBox="1"/>
          <p:nvPr/>
        </p:nvSpPr>
        <p:spPr>
          <a:xfrm>
            <a:off x="232700" y="2138050"/>
            <a:ext cx="13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edium"/>
                <a:ea typeface="Roboto Medium"/>
                <a:cs typeface="Roboto Medium"/>
                <a:sym typeface="Roboto Medium"/>
              </a:rPr>
              <a:t>4th NCA Regional Map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Precipitation</a:t>
            </a:r>
            <a:endParaRPr/>
          </a:p>
        </p:txBody>
      </p:sp>
      <p:sp>
        <p:nvSpPr>
          <p:cNvPr id="363" name="Google Shape;363;p53"/>
          <p:cNvSpPr txBox="1"/>
          <p:nvPr/>
        </p:nvSpPr>
        <p:spPr>
          <a:xfrm>
            <a:off x="426450" y="709175"/>
            <a:ext cx="847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EPA definition: “</a:t>
            </a:r>
            <a:r>
              <a:rPr b="1" i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Extreme precipitation events are defined as days with precipitation in the top 1% of all days having recordable precipitation</a:t>
            </a: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“Number of extreme precipitation days” is computed by counting precipitation greater than the threshold, set as 99th percentile of precipitation in the historical period.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1866825"/>
            <a:ext cx="2529831" cy="294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3"/>
          <p:cNvSpPr txBox="1"/>
          <p:nvPr/>
        </p:nvSpPr>
        <p:spPr>
          <a:xfrm>
            <a:off x="1616850" y="4797300"/>
            <a:ext cx="28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USGCRP Report: https://toolkit.climate.gov/image/2712</a:t>
            </a:r>
            <a:endParaRPr sz="800"/>
          </a:p>
        </p:txBody>
      </p:sp>
      <p:pic>
        <p:nvPicPr>
          <p:cNvPr id="366" name="Google Shape;3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600" y="1903550"/>
            <a:ext cx="2516100" cy="18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750" y="3124050"/>
            <a:ext cx="1898200" cy="19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625" y="1755875"/>
            <a:ext cx="3705274" cy="12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3"/>
          <p:cNvSpPr txBox="1"/>
          <p:nvPr/>
        </p:nvSpPr>
        <p:spPr>
          <a:xfrm>
            <a:off x="3238600" y="3624925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Bluewater, NM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0" name="Google Shape;370;p53"/>
          <p:cNvSpPr txBox="1"/>
          <p:nvPr/>
        </p:nvSpPr>
        <p:spPr>
          <a:xfrm>
            <a:off x="8059800" y="2932325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L-Bar, NM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53"/>
          <p:cNvSpPr txBox="1"/>
          <p:nvPr/>
        </p:nvSpPr>
        <p:spPr>
          <a:xfrm>
            <a:off x="7004950" y="3918925"/>
            <a:ext cx="15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Mexican Hat, UT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3517"/>
            <a:ext cx="4675250" cy="251140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4"/>
          <p:cNvSpPr txBox="1"/>
          <p:nvPr>
            <p:ph idx="2" type="body"/>
          </p:nvPr>
        </p:nvSpPr>
        <p:spPr>
          <a:xfrm>
            <a:off x="421250" y="711150"/>
            <a:ext cx="4177800" cy="3683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Extreme precipitation days by EPA  </a:t>
            </a:r>
            <a:endParaRPr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# days with precipitation in the top 1% of all days </a:t>
            </a:r>
            <a:r>
              <a:rPr b="1" lang="en" sz="1700"/>
              <a:t>with precipitation</a:t>
            </a:r>
            <a:endParaRPr b="1" sz="1700"/>
          </a:p>
        </p:txBody>
      </p:sp>
      <p:sp>
        <p:nvSpPr>
          <p:cNvPr id="378" name="Google Shape;378;p54"/>
          <p:cNvSpPr txBox="1"/>
          <p:nvPr/>
        </p:nvSpPr>
        <p:spPr>
          <a:xfrm>
            <a:off x="3480475" y="1693750"/>
            <a:ext cx="10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RCP8.5 vs historical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9" name="Google Shape;379;p54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Precipitation Days: All Sites</a:t>
            </a:r>
            <a:endParaRPr/>
          </a:p>
        </p:txBody>
      </p:sp>
      <p:pic>
        <p:nvPicPr>
          <p:cNvPr id="380" name="Google Shape;3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952075"/>
            <a:ext cx="4360023" cy="230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475" y="927675"/>
            <a:ext cx="4263125" cy="383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25" y="4394850"/>
            <a:ext cx="4568175" cy="61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Drought Index</a:t>
            </a:r>
            <a:endParaRPr/>
          </a:p>
        </p:txBody>
      </p:sp>
      <p:sp>
        <p:nvSpPr>
          <p:cNvPr id="388" name="Google Shape;388;p55"/>
          <p:cNvSpPr txBox="1"/>
          <p:nvPr>
            <p:ph idx="4294967295" type="body"/>
          </p:nvPr>
        </p:nvSpPr>
        <p:spPr>
          <a:xfrm>
            <a:off x="228975" y="1110900"/>
            <a:ext cx="4008000" cy="3683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Drought index to take into account both precipitation and potential evapotranspiration (PET) in determining drought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Based on long-term (&gt;30 years) climatological information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Standardized and </a:t>
            </a:r>
            <a:r>
              <a:rPr lang="en" sz="1600">
                <a:solidFill>
                  <a:schemeClr val="dk1"/>
                </a:solidFill>
              </a:rPr>
              <a:t>Dimensionless, negative values means drier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Global dataset from Araujo and Nikolopoulos, Florida Institute of Technology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9" name="Google Shape;389;p55"/>
          <p:cNvSpPr txBox="1"/>
          <p:nvPr/>
        </p:nvSpPr>
        <p:spPr>
          <a:xfrm>
            <a:off x="152400" y="750625"/>
            <a:ext cx="604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Standardized Precipitation-Evapotranspiration Index (SPEI)</a:t>
            </a:r>
            <a:endParaRPr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950" y="1349425"/>
            <a:ext cx="4754652" cy="31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Average SPEI: All Sites</a:t>
            </a:r>
            <a:endParaRPr/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713" y="4158400"/>
            <a:ext cx="49053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575" y="1744425"/>
            <a:ext cx="4277602" cy="2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50" y="1744426"/>
            <a:ext cx="4313200" cy="23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6"/>
          <p:cNvSpPr txBox="1"/>
          <p:nvPr>
            <p:ph idx="1" type="body"/>
          </p:nvPr>
        </p:nvSpPr>
        <p:spPr>
          <a:xfrm>
            <a:off x="1898950" y="1429000"/>
            <a:ext cx="5816400" cy="480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RCP2.6									RCP8.5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00" name="Google Shape;40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00" y="1932947"/>
            <a:ext cx="4108048" cy="216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8125" y="1932947"/>
            <a:ext cx="4108048" cy="21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 txBox="1"/>
          <p:nvPr/>
        </p:nvSpPr>
        <p:spPr>
          <a:xfrm>
            <a:off x="2111350" y="4559350"/>
            <a:ext cx="8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Drier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3" name="Google Shape;403;p56"/>
          <p:cNvSpPr txBox="1"/>
          <p:nvPr/>
        </p:nvSpPr>
        <p:spPr>
          <a:xfrm>
            <a:off x="6346925" y="4559350"/>
            <a:ext cx="8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Wetter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4" name="Google Shape;404;p56"/>
          <p:cNvSpPr txBox="1"/>
          <p:nvPr/>
        </p:nvSpPr>
        <p:spPr>
          <a:xfrm>
            <a:off x="311700" y="846200"/>
            <a:ext cx="527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Projected SPEI (2015-2100) based on historical climatological dataset (1981-2014)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Wildfire frequency and area have increased over the last century </a:t>
            </a:r>
            <a:endParaRPr/>
          </a:p>
        </p:txBody>
      </p:sp>
      <p:pic>
        <p:nvPicPr>
          <p:cNvPr id="410" name="Google Shape;410;p57"/>
          <p:cNvPicPr preferRelativeResize="0"/>
          <p:nvPr/>
        </p:nvPicPr>
        <p:blipFill rotWithShape="1">
          <a:blip r:embed="rId3">
            <a:alphaModFix/>
          </a:blip>
          <a:srcRect b="7295" l="0" r="0" t="0"/>
          <a:stretch/>
        </p:blipFill>
        <p:spPr>
          <a:xfrm>
            <a:off x="334550" y="740400"/>
            <a:ext cx="8839199" cy="39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175" y="4414600"/>
            <a:ext cx="324906" cy="3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7"/>
          <p:cNvSpPr txBox="1"/>
          <p:nvPr/>
        </p:nvSpPr>
        <p:spPr>
          <a:xfrm>
            <a:off x="334550" y="3104375"/>
            <a:ext cx="3366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2020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2010-2019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2000-2009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</a:rPr>
              <a:t>1990-1999</a:t>
            </a:r>
            <a:endParaRPr>
              <a:solidFill>
                <a:srgbClr val="7F6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1980-1989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1979 and prior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LM Sites</a:t>
            </a:r>
            <a:r>
              <a:rPr lang="en">
                <a:solidFill>
                  <a:srgbClr val="38761D"/>
                </a:solidFill>
              </a:rPr>
              <a:t>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at Mexican Hat, UT</a:t>
            </a:r>
            <a:endParaRPr/>
          </a:p>
        </p:txBody>
      </p:sp>
      <p:graphicFrame>
        <p:nvGraphicFramePr>
          <p:cNvPr id="418" name="Google Shape;418;p58"/>
          <p:cNvGraphicFramePr/>
          <p:nvPr/>
        </p:nvGraphicFramePr>
        <p:xfrm>
          <a:off x="47713" y="92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{6E331B13-5F34-41E9-BFAF-FABAB22E19F3}</a:tableStyleId>
              </a:tblPr>
              <a:tblGrid>
                <a:gridCol w="1580925"/>
                <a:gridCol w="648725"/>
                <a:gridCol w="696550"/>
                <a:gridCol w="849150"/>
                <a:gridCol w="849150"/>
                <a:gridCol w="849150"/>
                <a:gridCol w="849150"/>
                <a:gridCol w="849150"/>
                <a:gridCol w="849150"/>
                <a:gridCol w="849150"/>
              </a:tblGrid>
              <a:tr h="46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hist_mean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hist_std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recent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_mean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rcp45_mean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rcp45_max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rcp85_mean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rcp85_max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risk_rcp45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risk_rcp85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Annual precipitation (mm/day)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</a:tr>
              <a:tr h="46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Extreme precipitation day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5.24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</a:tr>
              <a:tr h="46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Annual avg Tmax (C)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20.96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21.76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23.46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25.39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24.54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27.95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6.36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9.09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solidFill>
                      <a:srgbClr val="FF0000"/>
                    </a:solidFill>
                  </a:tcPr>
                </a:tc>
              </a:tr>
              <a:tr h="46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Daily Precipitation (mm/day)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21.95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56.84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22.32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58.63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9.5%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11.3%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</a:tr>
              <a:tr h="46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-0.61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-1.66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-2.09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419" name="Google Shape;419;p58"/>
          <p:cNvSpPr txBox="1"/>
          <p:nvPr/>
        </p:nvSpPr>
        <p:spPr>
          <a:xfrm>
            <a:off x="1588375" y="3880600"/>
            <a:ext cx="65802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Risks of annual precipitation and Tmax are statistically computed by (scenarios_mean - historical_mean) / hist_std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Risks of extreme precipitation are computed by changes in percentage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5375"/>
            <a:ext cx="8839202" cy="338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Linking GAO Report to Climate R</a:t>
            </a:r>
            <a:r>
              <a:rPr lang="en"/>
              <a:t>esilience</a:t>
            </a:r>
            <a:endParaRPr/>
          </a:p>
        </p:txBody>
      </p:sp>
      <p:sp>
        <p:nvSpPr>
          <p:cNvPr id="215" name="Google Shape;215;p41"/>
          <p:cNvSpPr/>
          <p:nvPr/>
        </p:nvSpPr>
        <p:spPr>
          <a:xfrm>
            <a:off x="3729050" y="1075450"/>
            <a:ext cx="5262600" cy="34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388" y="1095375"/>
            <a:ext cx="4435924" cy="35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at Mexican Hat, UT</a:t>
            </a:r>
            <a:endParaRPr/>
          </a:p>
        </p:txBody>
      </p:sp>
      <p:pic>
        <p:nvPicPr>
          <p:cNvPr id="425" name="Google Shape;4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716125"/>
            <a:ext cx="3337925" cy="23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25" y="2910904"/>
            <a:ext cx="3337925" cy="2024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750" y="706675"/>
            <a:ext cx="3929725" cy="26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5738" y="2609775"/>
            <a:ext cx="3929746" cy="26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9"/>
          <p:cNvSpPr txBox="1"/>
          <p:nvPr/>
        </p:nvSpPr>
        <p:spPr>
          <a:xfrm>
            <a:off x="1652700" y="845200"/>
            <a:ext cx="2919300" cy="26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Annual average Tmax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Annual average precipitation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" name="Google Shape;430;p59"/>
          <p:cNvSpPr txBox="1"/>
          <p:nvPr/>
        </p:nvSpPr>
        <p:spPr>
          <a:xfrm>
            <a:off x="6100175" y="845200"/>
            <a:ext cx="2919300" cy="26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Drought Index RCP2.6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Drought Index RCP8.5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36" name="Google Shape;436;p60"/>
          <p:cNvSpPr txBox="1"/>
          <p:nvPr>
            <p:ph idx="1" type="body"/>
          </p:nvPr>
        </p:nvSpPr>
        <p:spPr>
          <a:xfrm>
            <a:off x="311700" y="845050"/>
            <a:ext cx="7960500" cy="3179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/>
              <a:t>Downscaled CMIP5 projection data are used to support climate resilience </a:t>
            </a:r>
            <a:r>
              <a:rPr lang="en" sz="1600"/>
              <a:t>assessment</a:t>
            </a:r>
            <a:r>
              <a:rPr lang="en" sz="1600"/>
              <a:t> for nuclear waste sites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/>
              <a:t>The python package/software was developed to automate climate data downloading, preprocessing and analytics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With institutional knowledges, the climate resilience package was used to assess climate risks of flood, drought, erosion, wildfire for DOE Legacy Management sites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toolkit has been extended to support VARP at the DOE Environmental Management sites, and can be used for other sites/purposes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875" y="786200"/>
            <a:ext cx="6350449" cy="38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2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Study’s Relation to DOE’s CARP and VARP Guidelines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Resilience: Methodology</a:t>
            </a:r>
            <a:endParaRPr/>
          </a:p>
        </p:txBody>
      </p:sp>
      <p:sp>
        <p:nvSpPr>
          <p:cNvPr id="228" name="Google Shape;228;p43"/>
          <p:cNvSpPr txBox="1"/>
          <p:nvPr>
            <p:ph idx="1" type="body"/>
          </p:nvPr>
        </p:nvSpPr>
        <p:spPr>
          <a:xfrm>
            <a:off x="-79150" y="1023950"/>
            <a:ext cx="6071400" cy="362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Establish an interactive approach between climate science and institutional knowledge for waste management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Analysis of historical climate and its projection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Consistent with to the USGCRP/NCA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Develop open-source python toolsets 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Complete transparency: data to visualization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Instant updates as more data/information are acquired</a:t>
            </a:r>
            <a:endParaRPr sz="1600"/>
          </a:p>
        </p:txBody>
      </p:sp>
      <p:sp>
        <p:nvSpPr>
          <p:cNvPr id="229" name="Google Shape;229;p43"/>
          <p:cNvSpPr/>
          <p:nvPr/>
        </p:nvSpPr>
        <p:spPr>
          <a:xfrm>
            <a:off x="5683311" y="1304794"/>
            <a:ext cx="3152400" cy="31431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30" name="Google Shape;230;p43"/>
          <p:cNvGrpSpPr/>
          <p:nvPr/>
        </p:nvGrpSpPr>
        <p:grpSpPr>
          <a:xfrm>
            <a:off x="6284601" y="947736"/>
            <a:ext cx="1950266" cy="1944418"/>
            <a:chOff x="3611776" y="414352"/>
            <a:chExt cx="2166000" cy="2166000"/>
          </a:xfrm>
        </p:grpSpPr>
        <p:sp>
          <p:nvSpPr>
            <p:cNvPr id="231" name="Google Shape;231;p43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2" name="Google Shape;232;p43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US-wide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Synthesis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" name="Google Shape;233;p43"/>
          <p:cNvGrpSpPr/>
          <p:nvPr/>
        </p:nvGrpSpPr>
        <p:grpSpPr>
          <a:xfrm>
            <a:off x="7140416" y="2400675"/>
            <a:ext cx="1950266" cy="1944418"/>
            <a:chOff x="4562258" y="2032864"/>
            <a:chExt cx="2166000" cy="2166000"/>
          </a:xfrm>
        </p:grpSpPr>
        <p:sp>
          <p:nvSpPr>
            <p:cNvPr id="234" name="Google Shape;234;p43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5" name="Google Shape;235;p43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Institutional Knowledge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6" name="Google Shape;236;p43"/>
          <p:cNvGrpSpPr/>
          <p:nvPr/>
        </p:nvGrpSpPr>
        <p:grpSpPr>
          <a:xfrm>
            <a:off x="5466228" y="2400675"/>
            <a:ext cx="1950266" cy="1944418"/>
            <a:chOff x="2702876" y="2032864"/>
            <a:chExt cx="2166000" cy="2166000"/>
          </a:xfrm>
        </p:grpSpPr>
        <p:sp>
          <p:nvSpPr>
            <p:cNvPr id="237" name="Google Shape;237;p43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8" name="Google Shape;238;p43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Climate Analysis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9" name="Google Shape;239;p43"/>
          <p:cNvSpPr/>
          <p:nvPr/>
        </p:nvSpPr>
        <p:spPr>
          <a:xfrm>
            <a:off x="6710264" y="2322958"/>
            <a:ext cx="1103700" cy="11004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311700" y="56550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Assessment Workflow</a:t>
            </a:r>
            <a:endParaRPr/>
          </a:p>
        </p:txBody>
      </p:sp>
      <p:grpSp>
        <p:nvGrpSpPr>
          <p:cNvPr id="245" name="Google Shape;245;p44"/>
          <p:cNvGrpSpPr/>
          <p:nvPr/>
        </p:nvGrpSpPr>
        <p:grpSpPr>
          <a:xfrm>
            <a:off x="126750" y="628500"/>
            <a:ext cx="8311350" cy="4108350"/>
            <a:chOff x="126750" y="628500"/>
            <a:chExt cx="8311350" cy="4108350"/>
          </a:xfrm>
        </p:grpSpPr>
        <p:sp>
          <p:nvSpPr>
            <p:cNvPr id="246" name="Google Shape;246;p44"/>
            <p:cNvSpPr/>
            <p:nvPr/>
          </p:nvSpPr>
          <p:spPr>
            <a:xfrm>
              <a:off x="4305300" y="951000"/>
              <a:ext cx="4132800" cy="3639300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4"/>
            <p:cNvSpPr/>
            <p:nvPr/>
          </p:nvSpPr>
          <p:spPr>
            <a:xfrm>
              <a:off x="126750" y="1562100"/>
              <a:ext cx="3680400" cy="1515300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4"/>
            <p:cNvSpPr/>
            <p:nvPr/>
          </p:nvSpPr>
          <p:spPr>
            <a:xfrm>
              <a:off x="183550" y="1640738"/>
              <a:ext cx="1097400" cy="5913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CMIP6 daily climate data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(projection)</a:t>
              </a:r>
              <a:endParaRPr sz="1200"/>
            </a:p>
          </p:txBody>
        </p:sp>
        <p:sp>
          <p:nvSpPr>
            <p:cNvPr id="249" name="Google Shape;249;p44"/>
            <p:cNvSpPr/>
            <p:nvPr/>
          </p:nvSpPr>
          <p:spPr>
            <a:xfrm>
              <a:off x="1383289" y="3192369"/>
              <a:ext cx="1097400" cy="506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Site coordinates</a:t>
              </a:r>
              <a:endParaRPr sz="1200"/>
            </a:p>
          </p:txBody>
        </p:sp>
        <p:sp>
          <p:nvSpPr>
            <p:cNvPr id="250" name="Google Shape;250;p44"/>
            <p:cNvSpPr/>
            <p:nvPr/>
          </p:nvSpPr>
          <p:spPr>
            <a:xfrm>
              <a:off x="183550" y="2310698"/>
              <a:ext cx="1097400" cy="6402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ERA5</a:t>
              </a:r>
              <a:r>
                <a:rPr lang="en" sz="1200">
                  <a:solidFill>
                    <a:schemeClr val="dk1"/>
                  </a:solidFill>
                </a:rPr>
                <a:t> daily climate </a:t>
              </a:r>
              <a:r>
                <a:rPr lang="en" sz="1200"/>
                <a:t>data</a:t>
              </a:r>
              <a:endParaRPr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(historical)</a:t>
              </a:r>
              <a:endParaRPr sz="1200"/>
            </a:p>
          </p:txBody>
        </p:sp>
        <p:sp>
          <p:nvSpPr>
            <p:cNvPr id="251" name="Google Shape;251;p44"/>
            <p:cNvSpPr/>
            <p:nvPr/>
          </p:nvSpPr>
          <p:spPr>
            <a:xfrm>
              <a:off x="2110000" y="1813275"/>
              <a:ext cx="1463100" cy="7194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Site-by-site data selection</a:t>
              </a:r>
              <a:endParaRPr sz="1200"/>
            </a:p>
          </p:txBody>
        </p:sp>
        <p:cxnSp>
          <p:nvCxnSpPr>
            <p:cNvPr id="252" name="Google Shape;252;p44"/>
            <p:cNvCxnSpPr>
              <a:stCxn id="248" idx="3"/>
              <a:endCxn id="251" idx="1"/>
            </p:cNvCxnSpPr>
            <p:nvPr/>
          </p:nvCxnSpPr>
          <p:spPr>
            <a:xfrm>
              <a:off x="1280950" y="1936388"/>
              <a:ext cx="829200" cy="23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53" name="Google Shape;253;p44"/>
            <p:cNvCxnSpPr>
              <a:stCxn id="250" idx="3"/>
              <a:endCxn id="251" idx="1"/>
            </p:cNvCxnSpPr>
            <p:nvPr/>
          </p:nvCxnSpPr>
          <p:spPr>
            <a:xfrm flipH="1" rot="10800000">
              <a:off x="1280950" y="2172998"/>
              <a:ext cx="829200" cy="45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54" name="Google Shape;254;p44"/>
            <p:cNvSpPr/>
            <p:nvPr/>
          </p:nvSpPr>
          <p:spPr>
            <a:xfrm>
              <a:off x="7004725" y="1848225"/>
              <a:ext cx="1280100" cy="6402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Climate metric visualization</a:t>
              </a:r>
              <a:endParaRPr sz="1200"/>
            </a:p>
          </p:txBody>
        </p:sp>
        <p:sp>
          <p:nvSpPr>
            <p:cNvPr id="255" name="Google Shape;255;p44"/>
            <p:cNvSpPr/>
            <p:nvPr/>
          </p:nvSpPr>
          <p:spPr>
            <a:xfrm>
              <a:off x="7004725" y="3446924"/>
              <a:ext cx="1280100" cy="4002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Vulnerability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Ranking</a:t>
              </a:r>
              <a:endParaRPr sz="1200"/>
            </a:p>
          </p:txBody>
        </p:sp>
        <p:cxnSp>
          <p:nvCxnSpPr>
            <p:cNvPr id="256" name="Google Shape;256;p44"/>
            <p:cNvCxnSpPr>
              <a:endCxn id="255" idx="1"/>
            </p:cNvCxnSpPr>
            <p:nvPr/>
          </p:nvCxnSpPr>
          <p:spPr>
            <a:xfrm>
              <a:off x="6198625" y="3647024"/>
              <a:ext cx="80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57" name="Google Shape;257;p44"/>
            <p:cNvSpPr/>
            <p:nvPr/>
          </p:nvSpPr>
          <p:spPr>
            <a:xfrm>
              <a:off x="1280950" y="3925375"/>
              <a:ext cx="184200" cy="196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4"/>
            <p:cNvSpPr/>
            <p:nvPr/>
          </p:nvSpPr>
          <p:spPr>
            <a:xfrm>
              <a:off x="1280950" y="4196685"/>
              <a:ext cx="184200" cy="1962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4"/>
            <p:cNvSpPr/>
            <p:nvPr/>
          </p:nvSpPr>
          <p:spPr>
            <a:xfrm>
              <a:off x="1280950" y="4467995"/>
              <a:ext cx="184200" cy="196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4"/>
            <p:cNvSpPr txBox="1"/>
            <p:nvPr/>
          </p:nvSpPr>
          <p:spPr>
            <a:xfrm>
              <a:off x="1550050" y="3813450"/>
              <a:ext cx="1629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Data Retrieval</a:t>
              </a:r>
              <a:endParaRPr sz="12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Data Processing</a:t>
              </a:r>
              <a:endParaRPr sz="12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Final Products</a:t>
              </a:r>
              <a:endParaRPr sz="1200"/>
            </a:p>
          </p:txBody>
        </p:sp>
        <p:sp>
          <p:nvSpPr>
            <p:cNvPr id="261" name="Google Shape;261;p44"/>
            <p:cNvSpPr txBox="1"/>
            <p:nvPr/>
          </p:nvSpPr>
          <p:spPr>
            <a:xfrm>
              <a:off x="1105500" y="1238100"/>
              <a:ext cx="187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Google Earth Engine</a:t>
              </a:r>
              <a:endParaRPr/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4437400" y="1877325"/>
              <a:ext cx="1463100" cy="591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Metrics calculation</a:t>
              </a:r>
              <a:endParaRPr sz="1200"/>
            </a:p>
          </p:txBody>
        </p:sp>
        <p:sp>
          <p:nvSpPr>
            <p:cNvPr id="263" name="Google Shape;263;p44"/>
            <p:cNvSpPr txBox="1"/>
            <p:nvPr/>
          </p:nvSpPr>
          <p:spPr>
            <a:xfrm>
              <a:off x="2841588" y="2677278"/>
              <a:ext cx="121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Reducer</a:t>
              </a:r>
              <a:endParaRPr/>
            </a:p>
          </p:txBody>
        </p:sp>
        <p:cxnSp>
          <p:nvCxnSpPr>
            <p:cNvPr id="264" name="Google Shape;264;p44"/>
            <p:cNvCxnSpPr>
              <a:stCxn id="249" idx="3"/>
              <a:endCxn id="251" idx="2"/>
            </p:cNvCxnSpPr>
            <p:nvPr/>
          </p:nvCxnSpPr>
          <p:spPr>
            <a:xfrm flipH="1" rot="10800000">
              <a:off x="2480689" y="2532819"/>
              <a:ext cx="360900" cy="9126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65" name="Google Shape;265;p44"/>
            <p:cNvCxnSpPr>
              <a:stCxn id="262" idx="2"/>
              <a:endCxn id="255" idx="1"/>
            </p:cNvCxnSpPr>
            <p:nvPr/>
          </p:nvCxnSpPr>
          <p:spPr>
            <a:xfrm flipH="1" rot="-5400000">
              <a:off x="5497600" y="2139975"/>
              <a:ext cx="1178400" cy="1835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66" name="Google Shape;266;p44"/>
            <p:cNvCxnSpPr>
              <a:stCxn id="251" idx="3"/>
              <a:endCxn id="262" idx="1"/>
            </p:cNvCxnSpPr>
            <p:nvPr/>
          </p:nvCxnSpPr>
          <p:spPr>
            <a:xfrm>
              <a:off x="3573100" y="2172975"/>
              <a:ext cx="86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67" name="Google Shape;267;p44"/>
            <p:cNvSpPr txBox="1"/>
            <p:nvPr/>
          </p:nvSpPr>
          <p:spPr>
            <a:xfrm>
              <a:off x="5517400" y="628500"/>
              <a:ext cx="187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Jupyter notebook</a:t>
              </a:r>
              <a:endParaRPr/>
            </a:p>
          </p:txBody>
        </p:sp>
        <p:cxnSp>
          <p:nvCxnSpPr>
            <p:cNvPr id="268" name="Google Shape;268;p44"/>
            <p:cNvCxnSpPr>
              <a:stCxn id="262" idx="3"/>
              <a:endCxn id="254" idx="1"/>
            </p:cNvCxnSpPr>
            <p:nvPr/>
          </p:nvCxnSpPr>
          <p:spPr>
            <a:xfrm flipH="1" rot="10800000">
              <a:off x="5900500" y="2168175"/>
              <a:ext cx="11043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69" name="Google Shape;269;p44"/>
            <p:cNvSpPr/>
            <p:nvPr/>
          </p:nvSpPr>
          <p:spPr>
            <a:xfrm>
              <a:off x="4620250" y="997450"/>
              <a:ext cx="1097400" cy="5379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Surveys </a:t>
              </a:r>
              <a:endParaRPr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(assets etc)</a:t>
              </a:r>
              <a:endParaRPr sz="1200"/>
            </a:p>
          </p:txBody>
        </p:sp>
        <p:cxnSp>
          <p:nvCxnSpPr>
            <p:cNvPr id="270" name="Google Shape;270;p44"/>
            <p:cNvCxnSpPr>
              <a:stCxn id="269" idx="2"/>
              <a:endCxn id="262" idx="0"/>
            </p:cNvCxnSpPr>
            <p:nvPr/>
          </p:nvCxnSpPr>
          <p:spPr>
            <a:xfrm>
              <a:off x="5168950" y="1535350"/>
              <a:ext cx="0" cy="34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71" name="Google Shape;271;p44"/>
            <p:cNvSpPr/>
            <p:nvPr/>
          </p:nvSpPr>
          <p:spPr>
            <a:xfrm>
              <a:off x="7004725" y="2726018"/>
              <a:ext cx="1280100" cy="236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Maps</a:t>
              </a:r>
              <a:endParaRPr sz="1200"/>
            </a:p>
          </p:txBody>
        </p:sp>
        <p:sp>
          <p:nvSpPr>
            <p:cNvPr id="272" name="Google Shape;272;p44"/>
            <p:cNvSpPr/>
            <p:nvPr/>
          </p:nvSpPr>
          <p:spPr>
            <a:xfrm>
              <a:off x="7002925" y="3075667"/>
              <a:ext cx="1280100" cy="2367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Trend/ranges</a:t>
              </a:r>
              <a:endParaRPr sz="1200"/>
            </a:p>
          </p:txBody>
        </p:sp>
        <p:cxnSp>
          <p:nvCxnSpPr>
            <p:cNvPr id="273" name="Google Shape;273;p44"/>
            <p:cNvCxnSpPr>
              <a:stCxn id="254" idx="2"/>
              <a:endCxn id="271" idx="0"/>
            </p:cNvCxnSpPr>
            <p:nvPr/>
          </p:nvCxnSpPr>
          <p:spPr>
            <a:xfrm>
              <a:off x="7644775" y="248842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44"/>
            <p:cNvCxnSpPr>
              <a:stCxn id="271" idx="2"/>
              <a:endCxn id="272" idx="0"/>
            </p:cNvCxnSpPr>
            <p:nvPr/>
          </p:nvCxnSpPr>
          <p:spPr>
            <a:xfrm flipH="1">
              <a:off x="7642975" y="2962718"/>
              <a:ext cx="1800" cy="11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5" name="Google Shape;275;p44"/>
            <p:cNvSpPr/>
            <p:nvPr/>
          </p:nvSpPr>
          <p:spPr>
            <a:xfrm>
              <a:off x="4446625" y="3999125"/>
              <a:ext cx="1463100" cy="5061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ML of historical data/climate</a:t>
              </a:r>
              <a:endParaRPr sz="1200"/>
            </a:p>
          </p:txBody>
        </p:sp>
        <p:cxnSp>
          <p:nvCxnSpPr>
            <p:cNvPr id="276" name="Google Shape;276;p44"/>
            <p:cNvCxnSpPr/>
            <p:nvPr/>
          </p:nvCxnSpPr>
          <p:spPr>
            <a:xfrm>
              <a:off x="5168950" y="2468625"/>
              <a:ext cx="9300" cy="153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" name="Google Shape;277;p44"/>
            <p:cNvSpPr/>
            <p:nvPr/>
          </p:nvSpPr>
          <p:spPr>
            <a:xfrm>
              <a:off x="7004725" y="4017450"/>
              <a:ext cx="1280100" cy="457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Vulnerability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probability</a:t>
              </a:r>
              <a:endParaRPr sz="1200"/>
            </a:p>
          </p:txBody>
        </p:sp>
        <p:cxnSp>
          <p:nvCxnSpPr>
            <p:cNvPr id="278" name="Google Shape;278;p44"/>
            <p:cNvCxnSpPr>
              <a:stCxn id="275" idx="3"/>
              <a:endCxn id="277" idx="1"/>
            </p:cNvCxnSpPr>
            <p:nvPr/>
          </p:nvCxnSpPr>
          <p:spPr>
            <a:xfrm flipH="1" rot="10800000">
              <a:off x="5909725" y="4246475"/>
              <a:ext cx="10950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Software; pypi.org/project/climate-resilience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25" y="762300"/>
            <a:ext cx="7014938" cy="42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Climate Dataset in Resilience Assessment</a:t>
            </a:r>
            <a:endParaRPr sz="2600"/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50" y="743250"/>
            <a:ext cx="8528099" cy="38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225" y="738750"/>
            <a:ext cx="3432799" cy="437212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56550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USGCRP National Climate Assessment</a:t>
            </a:r>
            <a:endParaRPr/>
          </a:p>
        </p:txBody>
      </p:sp>
      <p:pic>
        <p:nvPicPr>
          <p:cNvPr id="297" name="Google Shape;2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00" y="1576800"/>
            <a:ext cx="5116426" cy="3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100" y="767825"/>
            <a:ext cx="2692099" cy="7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7"/>
          <p:cNvSpPr txBox="1"/>
          <p:nvPr>
            <p:ph idx="2" type="body"/>
          </p:nvPr>
        </p:nvSpPr>
        <p:spPr>
          <a:xfrm>
            <a:off x="572100" y="2129225"/>
            <a:ext cx="4614900" cy="2436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</a:rPr>
              <a:t>4th National Climate Assessment</a:t>
            </a:r>
            <a:r>
              <a:rPr lang="en" sz="1700">
                <a:solidFill>
                  <a:schemeClr val="dk1"/>
                </a:solidFill>
              </a:rPr>
              <a:t> (2017)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Serves as useful template for evaluating observed and future impacts associated with climate change and recommended actions</a:t>
            </a:r>
            <a:endParaRPr>
              <a:solidFill>
                <a:schemeClr val="dk1"/>
              </a:solidFill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Utilizes a </a:t>
            </a:r>
            <a:r>
              <a:rPr b="1"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Regional Approach</a:t>
            </a:r>
            <a:r>
              <a:rPr lang="en">
                <a:solidFill>
                  <a:schemeClr val="dk1"/>
                </a:solidFill>
              </a:rPr>
              <a:t> to subdivide USA</a:t>
            </a:r>
            <a:endParaRPr>
              <a:solidFill>
                <a:schemeClr val="dk1"/>
              </a:solidFill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Our climate resilience study relies upon same regional classifications</a:t>
            </a:r>
            <a:endParaRPr>
              <a:solidFill>
                <a:schemeClr val="dk1"/>
              </a:solidFill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Our results highlight importance of site-by-site categorization → </a:t>
            </a:r>
            <a:r>
              <a:rPr i="1" lang="en">
                <a:solidFill>
                  <a:srgbClr val="4A86E8"/>
                </a:solidFill>
              </a:rPr>
              <a:t>inter-regional diversity</a:t>
            </a:r>
            <a:endParaRPr i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311700" y="117325"/>
            <a:ext cx="8345400" cy="480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Data/Projections at the LM Sites</a:t>
            </a:r>
            <a:endParaRPr/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6024275" y="661875"/>
            <a:ext cx="2954400" cy="2211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Diverse climate and geographical settings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Tropical-to-arid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Coastal-to-inland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 Diverse assets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Disposal cells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Active remediation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06" name="Google Shape;306;p48"/>
          <p:cNvSpPr txBox="1"/>
          <p:nvPr/>
        </p:nvSpPr>
        <p:spPr>
          <a:xfrm>
            <a:off x="1340375" y="4230850"/>
            <a:ext cx="40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102 Sites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Two sites in Alaska and two sites in Puerto Rico are not shown in the map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307" name="Google Shape;307;p48"/>
          <p:cNvGraphicFramePr/>
          <p:nvPr/>
        </p:nvGraphicFramePr>
        <p:xfrm>
          <a:off x="6116213" y="291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{6E331B13-5F34-41E9-BFAF-FABAB22E19F3}</a:tableStyleId>
              </a:tblPr>
              <a:tblGrid>
                <a:gridCol w="1141225"/>
                <a:gridCol w="283575"/>
                <a:gridCol w="1238875"/>
                <a:gridCol w="342300"/>
              </a:tblGrid>
              <a:tr h="2000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USGCRP 4th NCA: 9 Regions</a:t>
                      </a:r>
                      <a:endParaRPr b="1" sz="1200"/>
                    </a:p>
                  </a:txBody>
                  <a:tcPr marT="9525" marB="91425" marR="9525" marL="9525" anchor="b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Alaska</a:t>
                      </a:r>
                      <a:endParaRPr b="1" sz="1200"/>
                    </a:p>
                  </a:txBody>
                  <a:tcPr marT="9525" marB="91425" marR="9525" marL="95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 Northwest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525" marB="91425" marR="9525" marL="95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Caribbean</a:t>
                      </a:r>
                      <a:endParaRPr b="1"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 S. Great Plains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Midwest</a:t>
                      </a:r>
                      <a:endParaRPr b="1"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 Southeast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N. Great Plains</a:t>
                      </a:r>
                      <a:endParaRPr b="1"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 Southwest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41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Northeast</a:t>
                      </a:r>
                      <a:endParaRPr b="1"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75" y="981049"/>
            <a:ext cx="5753476" cy="31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75" y="1242275"/>
            <a:ext cx="5474300" cy="28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